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62" r:id="rId4"/>
    <p:sldId id="274" r:id="rId5"/>
    <p:sldId id="287" r:id="rId6"/>
    <p:sldId id="277" r:id="rId7"/>
    <p:sldId id="275" r:id="rId8"/>
    <p:sldId id="259" r:id="rId9"/>
    <p:sldId id="263" r:id="rId10"/>
    <p:sldId id="257" r:id="rId11"/>
    <p:sldId id="276" r:id="rId12"/>
    <p:sldId id="284" r:id="rId13"/>
    <p:sldId id="280" r:id="rId14"/>
    <p:sldId id="288" r:id="rId15"/>
    <p:sldId id="278" r:id="rId16"/>
    <p:sldId id="283" r:id="rId17"/>
    <p:sldId id="301" r:id="rId18"/>
    <p:sldId id="289" r:id="rId19"/>
    <p:sldId id="302" r:id="rId20"/>
    <p:sldId id="279" r:id="rId21"/>
    <p:sldId id="282" r:id="rId22"/>
    <p:sldId id="285" r:id="rId23"/>
    <p:sldId id="286" r:id="rId24"/>
    <p:sldId id="290" r:id="rId25"/>
    <p:sldId id="294" r:id="rId26"/>
    <p:sldId id="267" r:id="rId27"/>
    <p:sldId id="293" r:id="rId28"/>
    <p:sldId id="266" r:id="rId29"/>
    <p:sldId id="299" r:id="rId30"/>
    <p:sldId id="300" r:id="rId31"/>
    <p:sldId id="268" r:id="rId32"/>
    <p:sldId id="269" r:id="rId33"/>
    <p:sldId id="292" r:id="rId34"/>
    <p:sldId id="295" r:id="rId35"/>
    <p:sldId id="296" r:id="rId36"/>
    <p:sldId id="298" r:id="rId37"/>
    <p:sldId id="27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112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09577622241664"/>
          <c:y val="4.7667424590081706E-2"/>
          <c:w val="0.50666083406240892"/>
          <c:h val="0.756256292859663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Federal -NWQI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432098765432098E-3"/>
                  <c:y val="-3.367239193073385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400" dirty="0" smtClean="0"/>
                      <a:t>353800</a:t>
                    </a:r>
                    <a:endParaRPr lang="en-US" sz="1400" dirty="0"/>
                  </a:p>
                </c:rich>
              </c:tx>
              <c:numFmt formatCode="[$$-409]#,##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864197530864196E-3"/>
                  <c:y val="-2.525429394805039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406200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6296296296296294E-3"/>
                  <c:y val="-3.367261287818747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213400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Sheet1!$B$2:$B$4</c:f>
              <c:numCache>
                <c:formatCode>"$"#,##0</c:formatCode>
                <c:ptCount val="3"/>
                <c:pt idx="0">
                  <c:v>353800</c:v>
                </c:pt>
                <c:pt idx="1">
                  <c:v>406200</c:v>
                </c:pt>
                <c:pt idx="2">
                  <c:v>213400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State - County / DATCP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432098765432098E-2"/>
                  <c:y val="-2.244826128715590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47135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345679012345678E-2"/>
                  <c:y val="-2.244826128715590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66560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802469135802469E-2"/>
                  <c:y val="-2.525429394805039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74539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47135</c:v>
                </c:pt>
                <c:pt idx="1">
                  <c:v>66560</c:v>
                </c:pt>
                <c:pt idx="2">
                  <c:v>74539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Local - SD / DNR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3.0866359269839369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52200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802469135802469E-2"/>
                  <c:y val="-1.964222862626141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56940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6296296296296294E-3"/>
                  <c:y val="-1.40301633044724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42374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52200</c:v>
                </c:pt>
                <c:pt idx="1">
                  <c:v>56940</c:v>
                </c:pt>
                <c:pt idx="2">
                  <c:v>42374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6950272"/>
        <c:axId val="6972928"/>
        <c:axId val="0"/>
      </c:bar3DChart>
      <c:catAx>
        <c:axId val="6950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Signup Year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6972928"/>
        <c:crosses val="autoZero"/>
        <c:auto val="0"/>
        <c:lblAlgn val="ctr"/>
        <c:lblOffset val="100"/>
        <c:tickLblSkip val="1"/>
        <c:noMultiLvlLbl val="0"/>
      </c:catAx>
      <c:valAx>
        <c:axId val="6972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Cost Share Dollars</a:t>
                </a:r>
                <a:endParaRPr lang="en-US" dirty="0"/>
              </a:p>
            </c:rich>
          </c:tx>
          <c:layout/>
          <c:overlay val="0"/>
        </c:title>
        <c:numFmt formatCode="&quot;$&quot;#,##0" sourceLinked="0"/>
        <c:majorTickMark val="none"/>
        <c:minorTickMark val="none"/>
        <c:tickLblPos val="nextTo"/>
        <c:crossAx val="69502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604938271604937E-2"/>
                  <c:y val="-5.612065321788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234567901234566E-2"/>
                  <c:y val="-5.0508587896100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566E-2"/>
                  <c:y val="-5.0508587896100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Sheet1!$B$2:$B$4</c:f>
              <c:numCache>
                <c:formatCode>0</c:formatCode>
                <c:ptCount val="3"/>
                <c:pt idx="0">
                  <c:v>1295</c:v>
                </c:pt>
                <c:pt idx="1">
                  <c:v>622</c:v>
                </c:pt>
                <c:pt idx="2">
                  <c:v>1107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2647040"/>
        <c:axId val="32695424"/>
        <c:axId val="0"/>
      </c:bar3DChart>
      <c:catAx>
        <c:axId val="32647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Sign  Up</a:t>
                </a:r>
                <a:r>
                  <a:rPr lang="en-US" baseline="0" dirty="0" smtClean="0"/>
                  <a:t>  </a:t>
                </a:r>
                <a:r>
                  <a:rPr lang="en-US" dirty="0" smtClean="0"/>
                  <a:t>Year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2695424"/>
        <c:crosses val="autoZero"/>
        <c:auto val="1"/>
        <c:lblAlgn val="ctr"/>
        <c:lblOffset val="100"/>
        <c:noMultiLvlLbl val="0"/>
      </c:catAx>
      <c:valAx>
        <c:axId val="326954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Lbs</a:t>
                </a:r>
                <a:r>
                  <a:rPr lang="en-US" dirty="0" smtClean="0"/>
                  <a:t>  of  P</a:t>
                </a:r>
                <a:endParaRPr lang="en-US" dirty="0"/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crossAx val="32647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6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6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55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95C3197-5A67-4484-9422-BEBF095E367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95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F4059-91DE-4D2A-8AF8-5036D8170A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8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378BE-F098-413C-A6E1-52A11DACE5A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9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516A3-440D-4AA7-AEDE-0C4F0D71C3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6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E2115-7C29-4B0E-88EE-ED928B7410A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74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FD15B-BBEE-4AD4-951A-CE8B49632C3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48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DEB4A-188F-4893-A155-7812A64A0D1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76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80E28-FF36-42D1-AC3A-D1C0030DF3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2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3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3BF0B-D53B-49B8-926D-F55E0BBB21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3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21949-05E4-442A-B57F-7BF4790B481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00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80828-1949-43CC-AE7C-4B81AD4BA3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6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4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1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0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6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0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43A4C-4B86-4242-AC16-3725931268C5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BE761-257F-4982-9B4B-4B0B03D2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2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6DF338-56B8-432D-BE27-1327B3E04B0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414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lakes-l.blogs.govdelivery.com/files/2014/03/Aerial0023-Bony-Lake.jp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92100"/>
            <a:ext cx="4495800" cy="1155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57150"/>
            <a:ext cx="9956800" cy="7467600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3048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chemeClr val="tx1"/>
                </a:solidFill>
              </a:rPr>
              <a:t>STATUS OF GREEN LAKE</a:t>
            </a:r>
          </a:p>
          <a:p>
            <a:pPr algn="ctr"/>
            <a:r>
              <a:rPr lang="en-US" b="1" kern="0" dirty="0" smtClean="0">
                <a:solidFill>
                  <a:schemeClr val="tx1"/>
                </a:solidFill>
              </a:rPr>
              <a:t>2014</a:t>
            </a:r>
            <a:endParaRPr lang="en-US" b="1" kern="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2209800"/>
            <a:ext cx="8686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l"/>
            <a:endPara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0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Big Green Lake Estimated Phosphorous Reduction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0990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19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Best Management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Hard Practices</a:t>
            </a:r>
          </a:p>
          <a:p>
            <a:pPr marL="914400" lvl="1" indent="-514350"/>
            <a:r>
              <a:rPr lang="en-US" dirty="0" smtClean="0"/>
              <a:t>Earth Embankments [23 dams </a:t>
            </a:r>
            <a:r>
              <a:rPr lang="en-US" dirty="0" smtClean="0">
                <a:solidFill>
                  <a:srgbClr val="FF0000"/>
                </a:solidFill>
              </a:rPr>
              <a:t>(6)</a:t>
            </a:r>
            <a:r>
              <a:rPr lang="en-US" dirty="0" smtClean="0"/>
              <a:t>] </a:t>
            </a:r>
          </a:p>
          <a:p>
            <a:pPr marL="914400" lvl="1" indent="-514350"/>
            <a:r>
              <a:rPr lang="en-US" dirty="0" smtClean="0"/>
              <a:t>Terraces [13,680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(1,414)</a:t>
            </a:r>
            <a:r>
              <a:rPr lang="en-US" dirty="0" smtClean="0"/>
              <a:t>]</a:t>
            </a:r>
          </a:p>
          <a:p>
            <a:pPr marL="914400" lvl="1" indent="-514350"/>
            <a:r>
              <a:rPr lang="en-US" dirty="0" smtClean="0"/>
              <a:t>Waterways [12,177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(8,795)</a:t>
            </a:r>
            <a:r>
              <a:rPr lang="en-US" dirty="0" smtClean="0"/>
              <a:t>] </a:t>
            </a:r>
          </a:p>
          <a:p>
            <a:pPr marL="914400" lvl="1" indent="-514350"/>
            <a:r>
              <a:rPr lang="en-US" dirty="0" err="1" smtClean="0"/>
              <a:t>Streambank</a:t>
            </a:r>
            <a:r>
              <a:rPr lang="en-US" dirty="0" smtClean="0"/>
              <a:t> Protection </a:t>
            </a:r>
            <a:r>
              <a:rPr lang="en-US" dirty="0"/>
              <a:t>[</a:t>
            </a:r>
            <a:r>
              <a:rPr lang="en-US" dirty="0" smtClean="0"/>
              <a:t>10,880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(5,000)</a:t>
            </a:r>
            <a:r>
              <a:rPr lang="en-US" dirty="0" smtClean="0"/>
              <a:t>]</a:t>
            </a:r>
          </a:p>
          <a:p>
            <a:pPr marL="914400" lvl="1" indent="-514350"/>
            <a:r>
              <a:rPr lang="en-US" dirty="0" smtClean="0"/>
              <a:t>Waste Storage Facilities [3 no </a:t>
            </a:r>
            <a:r>
              <a:rPr lang="en-US" dirty="0" smtClean="0">
                <a:solidFill>
                  <a:srgbClr val="FF0000"/>
                </a:solidFill>
              </a:rPr>
              <a:t>(2)</a:t>
            </a:r>
            <a:r>
              <a:rPr lang="en-US" dirty="0" smtClean="0"/>
              <a:t>]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Soft Practices</a:t>
            </a:r>
          </a:p>
          <a:p>
            <a:pPr marL="914400" lvl="1" indent="-514350"/>
            <a:r>
              <a:rPr lang="en-US" dirty="0" smtClean="0"/>
              <a:t>Reduced Tillage, No-till (120 ac), Cover Crops, </a:t>
            </a:r>
          </a:p>
          <a:p>
            <a:pPr marL="914400" lvl="1" indent="-514350"/>
            <a:r>
              <a:rPr lang="en-US" dirty="0" smtClean="0"/>
              <a:t>Contouring (15 ac), Buffer Strips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Hard Practice Examples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Typical Gully Erosion on Non-cropland</a:t>
            </a:r>
            <a:endParaRPr lang="en-US" dirty="0"/>
          </a:p>
        </p:txBody>
      </p:sp>
      <p:pic>
        <p:nvPicPr>
          <p:cNvPr id="2050" name="Picture 2" descr="C:\Users\pgunderson\Desktop\Pretz emerg splwy washout 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81149"/>
            <a:ext cx="67437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Non-Typical Gully Erosion </a:t>
            </a:r>
            <a:br>
              <a:rPr lang="en-US" dirty="0" smtClean="0"/>
            </a:br>
            <a:r>
              <a:rPr lang="en-US" dirty="0" smtClean="0"/>
              <a:t>on Non-cropland</a:t>
            </a:r>
            <a:endParaRPr lang="en-US" dirty="0"/>
          </a:p>
        </p:txBody>
      </p:sp>
      <p:pic>
        <p:nvPicPr>
          <p:cNvPr id="3" name="Picture 2" descr="C:\Users\pgunderson\Desktop\GL Rental washo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453717" cy="48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1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and Sediment Control Basin</a:t>
            </a:r>
            <a:endParaRPr lang="en-US" dirty="0"/>
          </a:p>
        </p:txBody>
      </p:sp>
      <p:pic>
        <p:nvPicPr>
          <p:cNvPr id="4" name="Picture 2" descr="S:\FarmPlans\Green Lake\Pretz, James\Photos\West Basin\Pretz west basin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80843" cy="50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Embankment Pond</a:t>
            </a:r>
            <a:endParaRPr lang="en-US" dirty="0"/>
          </a:p>
        </p:txBody>
      </p:sp>
      <p:pic>
        <p:nvPicPr>
          <p:cNvPr id="3074" name="Picture 2" descr="C:\Users\pgunderson\Desktop\DSCN0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729412" cy="504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85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Erosion on Cropland</a:t>
            </a:r>
            <a:endParaRPr lang="en-US" dirty="0"/>
          </a:p>
        </p:txBody>
      </p:sp>
      <p:pic>
        <p:nvPicPr>
          <p:cNvPr id="4100" name="Picture 4" descr="S:\FarmPlans\Manchester\Grahn, Dennis\Photos\DSCN2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70212"/>
            <a:ext cx="65786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Waterways</a:t>
            </a:r>
            <a:endParaRPr lang="en-US" dirty="0"/>
          </a:p>
        </p:txBody>
      </p:sp>
      <p:pic>
        <p:nvPicPr>
          <p:cNvPr id="4" name="Picture 2" descr="S:\FarmPlans\Green Lake\Prochnow, James\Photos\Waterway\Prochnow waterway - lined waterway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280160"/>
            <a:ext cx="6934200" cy="520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8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Terraces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421515" cy="495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9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</a:t>
            </a:r>
            <a:r>
              <a:rPr lang="en-US" dirty="0" err="1" smtClean="0"/>
              <a:t>Streambank</a:t>
            </a:r>
            <a:r>
              <a:rPr lang="en-US" dirty="0" smtClean="0"/>
              <a:t> Erosion</a:t>
            </a:r>
            <a:endParaRPr lang="en-US" dirty="0"/>
          </a:p>
        </p:txBody>
      </p:sp>
      <p:pic>
        <p:nvPicPr>
          <p:cNvPr id="3" name="Picture 2" descr="C:\Users\pgunderson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40221"/>
            <a:ext cx="6705600" cy="503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7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40" name="Picture 4" descr="ripples"/>
          <p:cNvPicPr>
            <a:picLocks noChangeAspect="1" noChangeArrowheads="1"/>
          </p:cNvPicPr>
          <p:nvPr/>
        </p:nvPicPr>
        <p:blipFill>
          <a:blip r:embed="rId2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-1" y="-136526"/>
            <a:ext cx="9137073" cy="6994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838200" y="1590035"/>
            <a:ext cx="76962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Best Management Practice Update</a:t>
            </a:r>
          </a:p>
          <a:p>
            <a:pPr marL="571500" indent="-5715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Impaired Status Explained</a:t>
            </a:r>
          </a:p>
          <a:p>
            <a:pPr marL="571500" indent="-5715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 Lake Accomplishments 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143000" y="380999"/>
            <a:ext cx="640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01" y="3581400"/>
            <a:ext cx="2401597" cy="299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Streambank</a:t>
            </a:r>
            <a:r>
              <a:rPr lang="en-US" dirty="0" smtClean="0"/>
              <a:t> Protection</a:t>
            </a:r>
            <a:endParaRPr lang="en-US" dirty="0"/>
          </a:p>
        </p:txBody>
      </p:sp>
      <p:pic>
        <p:nvPicPr>
          <p:cNvPr id="3074" name="Picture 2" descr="C:\Users\pgunderson\Desktop\Pic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356998" cy="47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1 year later</a:t>
            </a:r>
            <a:endParaRPr lang="en-US" dirty="0"/>
          </a:p>
        </p:txBody>
      </p:sp>
      <p:pic>
        <p:nvPicPr>
          <p:cNvPr id="4098" name="Picture 2" descr="C:\Users\pgunderson\Desktop\Pictur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50992"/>
            <a:ext cx="6248400" cy="469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8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Soft Practice Example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No-Till</a:t>
            </a:r>
            <a:endParaRPr lang="en-US" dirty="0"/>
          </a:p>
        </p:txBody>
      </p:sp>
      <p:pic>
        <p:nvPicPr>
          <p:cNvPr id="2050" name="Picture 2" descr="C:\Users\pgunderson\Desktop\Notill soybe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162800" cy="511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5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578599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1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4" y="762000"/>
            <a:ext cx="58659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4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Impaired Waters Status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229600" cy="4191000"/>
          </a:xfrm>
          <a:noFill/>
        </p:spPr>
        <p:txBody>
          <a:bodyPr>
            <a:normAutofit fontScale="92500" lnSpcReduction="20000"/>
          </a:bodyPr>
          <a:lstStyle/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  <a:effectLst/>
            </a:endParaRPr>
          </a:p>
          <a:p>
            <a:pPr>
              <a:lnSpc>
                <a:spcPct val="90000"/>
              </a:lnSpc>
              <a:buClr>
                <a:srgbClr val="FFC000"/>
              </a:buClr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Phosphorus &gt; 0.015 mg/L</a:t>
            </a:r>
          </a:p>
          <a:p>
            <a:pPr lvl="1">
              <a:lnSpc>
                <a:spcPct val="90000"/>
              </a:lnSpc>
              <a:buClr>
                <a:srgbClr val="FFC000"/>
              </a:buClr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Lake @ 0.017 mg/L</a:t>
            </a:r>
          </a:p>
          <a:p>
            <a:pPr>
              <a:lnSpc>
                <a:spcPct val="90000"/>
              </a:lnSpc>
              <a:buClr>
                <a:srgbClr val="FFC000"/>
              </a:buClr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 very low at Thermocline (30+ foot depth in Summer</a:t>
            </a:r>
          </a:p>
          <a:p>
            <a:pPr lvl="1">
              <a:lnSpc>
                <a:spcPct val="90000"/>
              </a:lnSpc>
              <a:buClr>
                <a:srgbClr val="FFC000"/>
              </a:buClr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3-7 ppm early 1900’s</a:t>
            </a:r>
          </a:p>
          <a:p>
            <a:pPr lvl="1">
              <a:lnSpc>
                <a:spcPct val="90000"/>
              </a:lnSpc>
              <a:buClr>
                <a:srgbClr val="FFC000"/>
              </a:buClr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keep above 4 ppm for cold water fishery</a:t>
            </a:r>
          </a:p>
          <a:p>
            <a:pPr lvl="1">
              <a:lnSpc>
                <a:spcPct val="90000"/>
              </a:lnSpc>
              <a:buClr>
                <a:srgbClr val="FFC000"/>
              </a:buClr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Lake can get below 2 ppm in August of given years (reasons being studied)</a:t>
            </a:r>
          </a:p>
          <a:p>
            <a:pPr>
              <a:lnSpc>
                <a:spcPct val="90000"/>
              </a:lnSpc>
              <a:buClr>
                <a:srgbClr val="FFC000"/>
              </a:buClr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Cause: Primarily from non-point pollution and internal loading (too much Phosphorus)</a:t>
            </a:r>
          </a:p>
          <a:p>
            <a:pPr>
              <a:lnSpc>
                <a:spcPct val="90000"/>
              </a:lnSpc>
              <a:buClr>
                <a:srgbClr val="FFC000"/>
              </a:buClr>
            </a:pPr>
            <a:endParaRPr lang="en-US" dirty="0">
              <a:solidFill>
                <a:srgbClr val="000000"/>
              </a:solidFill>
              <a:effectLst/>
            </a:endParaRPr>
          </a:p>
          <a:p>
            <a:pPr marL="1371600" lvl="3" indent="0">
              <a:lnSpc>
                <a:spcPct val="90000"/>
              </a:lnSpc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173507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55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Management Plan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191000"/>
          </a:xfrm>
          <a:noFill/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  <a:effectLst/>
            </a:endParaRPr>
          </a:p>
          <a:p>
            <a:pPr>
              <a:lnSpc>
                <a:spcPct val="90000"/>
              </a:lnSpc>
              <a:buClr>
                <a:srgbClr val="FFC000"/>
              </a:buClr>
            </a:pPr>
            <a:endParaRPr lang="en-US" dirty="0">
              <a:solidFill>
                <a:srgbClr val="000000"/>
              </a:solidFill>
              <a:effectLst/>
            </a:endParaRPr>
          </a:p>
          <a:p>
            <a:pPr marL="1371600" lvl="3" indent="0">
              <a:lnSpc>
                <a:spcPct val="90000"/>
              </a:lnSpc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46094"/>
            <a:ext cx="4267200" cy="552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7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3843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 of County K Estuary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7239000" cy="40386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Carp Removal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0456"/>
            <a:ext cx="6629400" cy="441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7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534400" cy="63246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Carp Barrier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132939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2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534400" cy="6324600"/>
          </a:xfrm>
        </p:spPr>
        <p:txBody>
          <a:bodyPr>
            <a:normAutofit/>
          </a:bodyPr>
          <a:lstStyle/>
          <a:p>
            <a:pPr lvl="0"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</a:rPr>
              <a:t>Restored Native Plant Growth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99253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6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we care about the lake?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0344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0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795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Aquatic Plant Harvester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86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6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AIS Coordinator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82" y="1202671"/>
            <a:ext cx="3676277" cy="275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59" y="1171293"/>
            <a:ext cx="3529012" cy="277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81" y="3948438"/>
            <a:ext cx="3676277" cy="265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58" y="3957404"/>
            <a:ext cx="3529012" cy="266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8944" y="3429000"/>
            <a:ext cx="1872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Purple Loosestrife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21234" y="3429000"/>
            <a:ext cx="2161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Curly Leaf Pondweed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086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38943" y="6122894"/>
            <a:ext cx="1628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Eurasian Milfoil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21233" y="6096000"/>
            <a:ext cx="1521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Zebra Mussels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3843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Lake Protection Grant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534400" cy="54864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Low DO Activities</a:t>
            </a:r>
            <a:endParaRPr lang="en-US" dirty="0"/>
          </a:p>
        </p:txBody>
      </p:sp>
      <p:pic>
        <p:nvPicPr>
          <p:cNvPr id="7170" name="Picture 2" descr="https://encrypted-tbn3.gstatic.com/images?q=tbn:ANd9GcSkDM-9GC3RiaLwNbVueUwfKsh0a7zpMDEEqCBNJ68iIk6jQAr0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80129"/>
            <a:ext cx="6724408" cy="333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0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534400" cy="8382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 smtClean="0"/>
              <a:t>Shoreland</a:t>
            </a:r>
            <a:r>
              <a:rPr lang="en-US" dirty="0" smtClean="0"/>
              <a:t> Restoration</a:t>
            </a:r>
            <a:endParaRPr lang="en-US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57300"/>
            <a:ext cx="65532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5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534400" cy="8382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Fish Sticks</a:t>
            </a:r>
            <a:endParaRPr lang="en-US" dirty="0"/>
          </a:p>
        </p:txBody>
      </p:sp>
      <p:pic>
        <p:nvPicPr>
          <p:cNvPr id="9218" name="Picture 2" descr="Aerial view of Bony Lake showing Fish Sticks project to enhance fish habitat.  Photo courtesy of Bony Lake Association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17031"/>
            <a:ext cx="6781800" cy="484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75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534400" cy="8382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Continued County K Estuary Restoration</a:t>
            </a:r>
            <a:endParaRPr lang="en-US" dirty="0"/>
          </a:p>
        </p:txBody>
      </p:sp>
      <p:pic>
        <p:nvPicPr>
          <p:cNvPr id="2050" name="Picture 2" descr="C:\Users\pgunderson\AppData\Local\Microsoft\Windows\Temporary Internet Files\Content.Outlook\0KC0UZYE\Nikk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4019550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92100"/>
            <a:ext cx="4495800" cy="1155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" y="0"/>
            <a:ext cx="9956800" cy="7772400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00235" y="3048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002060"/>
                </a:solidFill>
              </a:rPr>
              <a:t>Summary</a:t>
            </a:r>
            <a:endParaRPr lang="en-US" b="1" kern="0" dirty="0">
              <a:solidFill>
                <a:srgbClr val="00206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04800" y="1656976"/>
            <a:ext cx="9144185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FFCC00"/>
              </a:buClr>
            </a:pP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Truly a Team Effort…</a:t>
            </a:r>
          </a:p>
          <a:p>
            <a:pPr>
              <a:buClr>
                <a:srgbClr val="FFCC00"/>
              </a:buClr>
            </a:pP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the County Board Support!</a:t>
            </a:r>
          </a:p>
          <a:p>
            <a:pPr>
              <a:buClr>
                <a:srgbClr val="FFCC00"/>
              </a:buClr>
            </a:pPr>
            <a:endParaRPr lang="en-US" sz="24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CC00"/>
              </a:buClr>
            </a:pPr>
            <a:endParaRPr lang="en-US" sz="24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CC00"/>
              </a:buClr>
            </a:pP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Lake County Land Conservation Department</a:t>
            </a:r>
          </a:p>
          <a:p>
            <a:pPr marL="457200" indent="-457200">
              <a:buClr>
                <a:srgbClr val="FFCC00"/>
              </a:buClr>
              <a:buFont typeface="Arial" panose="020B0604020202020204" pitchFamily="34" charset="0"/>
              <a:buChar char="•"/>
            </a:pP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and Implementation of BMPs</a:t>
            </a:r>
          </a:p>
          <a:p>
            <a:pPr>
              <a:buClr>
                <a:srgbClr val="FFCC00"/>
              </a:buClr>
            </a:pPr>
            <a:endParaRPr lang="en-US" sz="24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CC00"/>
              </a:buClr>
            </a:pP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 Lake Management Plan </a:t>
            </a:r>
          </a:p>
          <a:p>
            <a:pPr marL="457200" indent="-457200">
              <a:buClr>
                <a:srgbClr val="FFCC00"/>
              </a:buClr>
              <a:buFont typeface="Arial" panose="020B0604020202020204" pitchFamily="34" charset="0"/>
              <a:buChar char="•"/>
            </a:pP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(LMP Team)</a:t>
            </a:r>
            <a:endParaRPr lang="en-US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158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2" y="1371600"/>
            <a:ext cx="3667125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574" y="4191000"/>
            <a:ext cx="1550894" cy="185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2014 Economic Impact of Big Green Lake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4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Total Land Base in GL County = 352.1 sq. mi.</a:t>
            </a:r>
          </a:p>
          <a:p>
            <a:pPr lvl="1"/>
            <a:r>
              <a:rPr lang="en-US" b="1" dirty="0" smtClean="0"/>
              <a:t>Land in Sanitary District / City of GL   = 9.1 sq. mi.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Total Tax Base of GL County    = $41,818,425</a:t>
            </a:r>
          </a:p>
          <a:p>
            <a:pPr lvl="1"/>
            <a:r>
              <a:rPr lang="en-US" b="1" dirty="0" smtClean="0"/>
              <a:t>Tax Base of SD / City of GL  =  $17,527,538</a:t>
            </a:r>
          </a:p>
          <a:p>
            <a:pPr marL="457200" lvl="1" indent="0">
              <a:buNone/>
            </a:pPr>
            <a:endParaRPr lang="en-US" sz="3200" dirty="0"/>
          </a:p>
          <a:p>
            <a:r>
              <a:rPr lang="en-US" b="1" dirty="0" smtClean="0"/>
              <a:t>The SD / City of GL make up only 2.5 % </a:t>
            </a:r>
          </a:p>
          <a:p>
            <a:pPr marL="0" indent="0">
              <a:buNone/>
            </a:pPr>
            <a:r>
              <a:rPr lang="en-US" b="1" dirty="0" smtClean="0"/>
              <a:t>of the land, yet generate 42% of the taxes</a:t>
            </a:r>
            <a:endParaRPr lang="en-US" b="1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8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involved?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 Department of Natural Resources</a:t>
            </a:r>
          </a:p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USDA Natural Resources Conservation Service</a:t>
            </a:r>
          </a:p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Lake Sanitary District</a:t>
            </a:r>
          </a:p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Lake Association</a:t>
            </a:r>
          </a:p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Lake County Land Conservation </a:t>
            </a:r>
          </a:p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 Du Lac County Land Conservation</a:t>
            </a:r>
          </a:p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Green Lake </a:t>
            </a:r>
          </a:p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Ripon</a:t>
            </a:r>
          </a:p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Townships</a:t>
            </a:r>
          </a:p>
          <a:p>
            <a:pPr marL="45720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Government and Non-profit Agencies</a:t>
            </a:r>
          </a:p>
          <a:p>
            <a:pPr marL="457200" lvl="1" indent="0">
              <a:buNone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Important: Landowners and Homeowners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50459"/>
            <a:ext cx="2788624" cy="20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80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:\Photo Downloads - Original\Photos by Subject\View from Affeldt Silo\Affeldt Silo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59" y="457200"/>
            <a:ext cx="9232128" cy="70485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5634" y="381000"/>
            <a:ext cx="8229600" cy="850900"/>
          </a:xfrm>
        </p:spPr>
        <p:txBody>
          <a:bodyPr/>
          <a:lstStyle/>
          <a:p>
            <a:pPr algn="ctr"/>
            <a:r>
              <a:rPr lang="en-US" b="1" dirty="0" smtClean="0"/>
              <a:t>LAND CONSERVATION</a:t>
            </a:r>
            <a:endParaRPr lang="en-US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297619"/>
            <a:ext cx="8686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l"/>
            <a:r>
              <a:rPr lang="en-US" b="1" kern="0" dirty="0" smtClean="0"/>
              <a:t>Implement Best Management Practices</a:t>
            </a:r>
          </a:p>
          <a:p>
            <a:pPr lvl="1" indent="0">
              <a:buNone/>
            </a:pPr>
            <a:r>
              <a:rPr lang="en-US" b="1" kern="0" dirty="0" smtClean="0"/>
              <a:t>Reduce Runoff </a:t>
            </a:r>
          </a:p>
          <a:p>
            <a:pPr lvl="1" indent="0">
              <a:buNone/>
            </a:pPr>
            <a:r>
              <a:rPr lang="en-US" b="1" kern="0" dirty="0" smtClean="0"/>
              <a:t>Reduce Phosphorous</a:t>
            </a:r>
          </a:p>
          <a:p>
            <a:pPr lvl="2" indent="0">
              <a:buNone/>
            </a:pPr>
            <a:r>
              <a:rPr lang="en-US" b="1" kern="0" dirty="0" smtClean="0"/>
              <a:t>Approximately 1.5 lbs. P per 1 Ton Soil</a:t>
            </a:r>
          </a:p>
          <a:p>
            <a:pPr lvl="2" indent="0">
              <a:buNone/>
            </a:pPr>
            <a:endParaRPr lang="en-US" b="1" kern="0" dirty="0"/>
          </a:p>
          <a:p>
            <a:pPr lvl="2" indent="0">
              <a:buNone/>
            </a:pPr>
            <a:endParaRPr lang="en-US" b="1" kern="0" dirty="0" smtClean="0"/>
          </a:p>
          <a:p>
            <a:pPr lvl="2" indent="0">
              <a:buNone/>
            </a:pPr>
            <a:endParaRPr lang="en-US" b="1" kern="0" dirty="0"/>
          </a:p>
          <a:p>
            <a:pPr lvl="2" indent="0">
              <a:buNone/>
            </a:pPr>
            <a:endParaRPr lang="en-US" b="1" kern="0" dirty="0" smtClean="0"/>
          </a:p>
          <a:p>
            <a:pPr lvl="2" indent="0">
              <a:buNone/>
            </a:pPr>
            <a:endParaRPr lang="en-US" b="1" kern="0" dirty="0" smtClean="0"/>
          </a:p>
          <a:p>
            <a:pPr algn="l">
              <a:lnSpc>
                <a:spcPct val="90000"/>
              </a:lnSpc>
              <a:buClr>
                <a:srgbClr val="FFC000"/>
              </a:buClr>
            </a:pPr>
            <a:r>
              <a:rPr lang="en-US" b="1" kern="0" dirty="0" smtClean="0"/>
              <a:t>Biggest Dilemma is Funding</a:t>
            </a:r>
          </a:p>
          <a:p>
            <a:pPr lvl="1">
              <a:lnSpc>
                <a:spcPct val="90000"/>
              </a:lnSpc>
              <a:buClr>
                <a:srgbClr val="FFC000"/>
              </a:buClr>
              <a:buFont typeface="Tahoma" panose="020B0604030504040204" pitchFamily="34" charset="0"/>
              <a:buChar char="−"/>
            </a:pPr>
            <a:endParaRPr lang="en-US" b="1" kern="0" dirty="0"/>
          </a:p>
          <a:p>
            <a:pPr lvl="1">
              <a:lnSpc>
                <a:spcPct val="90000"/>
              </a:lnSpc>
              <a:buClr>
                <a:srgbClr val="FFC000"/>
              </a:buClr>
              <a:buFont typeface="Tahoma" panose="020B0604030504040204" pitchFamily="34" charset="0"/>
              <a:buChar char="−"/>
            </a:pPr>
            <a:endParaRPr lang="en-US" b="1" kern="0" dirty="0" smtClean="0"/>
          </a:p>
          <a:p>
            <a:pPr lvl="1">
              <a:lnSpc>
                <a:spcPct val="90000"/>
              </a:lnSpc>
              <a:buClr>
                <a:srgbClr val="FFC000"/>
              </a:buClr>
              <a:buFont typeface="Tahoma" panose="020B0604030504040204" pitchFamily="34" charset="0"/>
              <a:buChar char="−"/>
            </a:pPr>
            <a:endParaRPr lang="en-US" b="1" kern="0" dirty="0"/>
          </a:p>
          <a:p>
            <a:pPr lvl="1">
              <a:lnSpc>
                <a:spcPct val="90000"/>
              </a:lnSpc>
              <a:buClr>
                <a:srgbClr val="FFC000"/>
              </a:buClr>
              <a:buFont typeface="Tahoma" panose="020B0604030504040204" pitchFamily="34" charset="0"/>
              <a:buChar char="−"/>
            </a:pPr>
            <a:endParaRPr lang="en-US" b="1" kern="0" dirty="0" smtClean="0"/>
          </a:p>
          <a:p>
            <a:pPr marL="457200" lvl="1" indent="0">
              <a:lnSpc>
                <a:spcPct val="90000"/>
              </a:lnSpc>
              <a:buClr>
                <a:srgbClr val="FFC000"/>
              </a:buClr>
              <a:buNone/>
            </a:pP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243737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National </a:t>
            </a:r>
            <a:r>
              <a:rPr lang="en-US" sz="2800" b="1" dirty="0" smtClean="0"/>
              <a:t>Water Quality Initiative (NWQI)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NWQI program adopted in 2012</a:t>
            </a:r>
          </a:p>
          <a:p>
            <a:r>
              <a:rPr lang="en-US" sz="1800" dirty="0" smtClean="0"/>
              <a:t>In 2014 – 174 Watersheds chosen nationwide</a:t>
            </a:r>
          </a:p>
          <a:p>
            <a:r>
              <a:rPr lang="en-US" sz="1800" dirty="0" smtClean="0"/>
              <a:t>Approximately 30 million allocated each year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660015"/>
              </p:ext>
            </p:extLst>
          </p:nvPr>
        </p:nvGraphicFramePr>
        <p:xfrm>
          <a:off x="1676400" y="2209800"/>
          <a:ext cx="5638800" cy="4357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Acrobat Document" r:id="rId3" imgW="7543607" imgH="5829107" progId="AcroExch.Document.11">
                  <p:embed/>
                </p:oleObj>
              </mc:Choice>
              <mc:Fallback>
                <p:oleObj name="Acrobat Document" r:id="rId3" imgW="7543607" imgH="582910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6400" y="2209800"/>
                        <a:ext cx="5638800" cy="4357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2750"/>
          </a:xfrm>
        </p:spPr>
        <p:txBody>
          <a:bodyPr/>
          <a:lstStyle/>
          <a:p>
            <a:r>
              <a:rPr lang="en-US" dirty="0" smtClean="0"/>
              <a:t>Big Green Lake NWQI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96" y="152400"/>
            <a:ext cx="5065275" cy="65532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2012 Signup: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63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$353,800 Federal Cost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$453,135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2013 Signup: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61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$406,200 Federal Cost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$529,700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2014 Signup: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68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$213,400 Federal Cost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$330,613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2015 Signup: ? ?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Green Lake Cost Share Funding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9254138"/>
              </p:ext>
            </p:extLst>
          </p:nvPr>
        </p:nvGraphicFramePr>
        <p:xfrm>
          <a:off x="2286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585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528</Words>
  <Application>Microsoft Office PowerPoint</Application>
  <PresentationFormat>On-screen Show (4:3)</PresentationFormat>
  <Paragraphs>142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1_Ocean</vt:lpstr>
      <vt:lpstr>Acrobat Document</vt:lpstr>
      <vt:lpstr>PowerPoint Presentation</vt:lpstr>
      <vt:lpstr>PowerPoint Presentation</vt:lpstr>
      <vt:lpstr>Why do we care about the lake?</vt:lpstr>
      <vt:lpstr>2014 Economic Impact of Big Green Lake</vt:lpstr>
      <vt:lpstr>Who is involved?</vt:lpstr>
      <vt:lpstr>LAND CONSERVATION</vt:lpstr>
      <vt:lpstr>National Water Quality Initiative (NWQI)  </vt:lpstr>
      <vt:lpstr>Big Green Lake NWQI</vt:lpstr>
      <vt:lpstr>Big Green Lake Cost Share Funding</vt:lpstr>
      <vt:lpstr>Big Green Lake Estimated Phosphorous Reduction</vt:lpstr>
      <vt:lpstr>Types of Best Management Practices</vt:lpstr>
      <vt:lpstr>Hard Practice Examples Typical Gully Erosion on Non-cropland</vt:lpstr>
      <vt:lpstr>Non-Typical Gully Erosion  on Non-cropland</vt:lpstr>
      <vt:lpstr>Water and Sediment Control Basin</vt:lpstr>
      <vt:lpstr>Embankment Pond</vt:lpstr>
      <vt:lpstr>Typical Erosion on Cropland</vt:lpstr>
      <vt:lpstr>Waterways</vt:lpstr>
      <vt:lpstr>Terraces</vt:lpstr>
      <vt:lpstr>Typical Streambank Erosion</vt:lpstr>
      <vt:lpstr>Streambank Protection</vt:lpstr>
      <vt:lpstr>Stream 1 year later</vt:lpstr>
      <vt:lpstr>Soft Practice Example No-Till</vt:lpstr>
      <vt:lpstr>Cover Crops</vt:lpstr>
      <vt:lpstr>PowerPoint Presentation</vt:lpstr>
      <vt:lpstr>Impaired Waters Status</vt:lpstr>
      <vt:lpstr>Lake Management Plan</vt:lpstr>
      <vt:lpstr>Restoration of County K Estuary</vt:lpstr>
      <vt:lpstr>PowerPoint Presentation</vt:lpstr>
      <vt:lpstr>PowerPoint Presentation</vt:lpstr>
      <vt:lpstr>Aquatic Plant Harvester</vt:lpstr>
      <vt:lpstr>AIS Coordinator</vt:lpstr>
      <vt:lpstr>2015 Lake Protection Grant</vt:lpstr>
      <vt:lpstr>PowerPoint Presentation</vt:lpstr>
      <vt:lpstr>PowerPoint Presentation</vt:lpstr>
      <vt:lpstr>PowerPoint Presentation</vt:lpstr>
      <vt:lpstr>PowerPoint Presentation</vt:lpstr>
    </vt:vector>
  </TitlesOfParts>
  <Company>Green Lake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Gunderson, Paul</dc:creator>
  <cp:lastModifiedBy>Gunderson, Paul</cp:lastModifiedBy>
  <cp:revision>114</cp:revision>
  <dcterms:created xsi:type="dcterms:W3CDTF">2014-08-26T17:38:16Z</dcterms:created>
  <dcterms:modified xsi:type="dcterms:W3CDTF">2014-12-16T21:38:30Z</dcterms:modified>
</cp:coreProperties>
</file>